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"/>
      <p:regular r:id="rId17"/>
    </p:embeddedFont>
    <p:embeddedFont>
      <p:font typeface="Gelasio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Lato"/>
      <p:regular r:id="rId21"/>
    </p:embeddedFont>
    <p:embeddedFont>
      <p:font typeface="Lato"/>
      <p:regular r:id="rId22"/>
    </p:embeddedFont>
    <p:embeddedFont>
      <p:font typeface="Lato"/>
      <p:regular r:id="rId23"/>
    </p:embeddedFont>
    <p:embeddedFont>
      <p:font typeface="La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Modelos de Aprendizaje Semi Supervisado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Este documento explora el aprendizaje semi supervisado, una técnica de inteligencia artificial que combina datos etiquetados y no etiquetados para mejorar la precisión de los modelos.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916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67112"/>
            <a:ext cx="225325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por Jhony Bedoya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Conclusión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 aprendizaje semi-supervisado tiene un gran potencial para mejorar los modelos en situaciones donde las etiquetas son limitadas, lo que lo hace muy valioso en muchas aplicaciones prácticas de la inteligencia artificial.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4969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¿Qué es un modelo semi supervisado?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41446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Aprendizaje de datos etiquetados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Utiliza un conjunto pequeño de datos con etiquetas (por ejemplo, imágenes con sus categorías).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39935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Aprovecha datos no etiquetados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Utiliza un conjunto más grande de datos sin etiquetas para encontrar patrones generales.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7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Datos con etiquetas vs. sin etiquetas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95161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Datos con etiquetas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920014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Cada entrada tiene una respuesta o categoría asociada. Alguien ha clasificado correctamente cada dato.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107067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14624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Datos sin etiquetas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14624" y="5831919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Datos en bruto, sin clasificación o respuesta asociada. El modelo debe aprender patrones a partir de ellos.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2704" y="536377"/>
            <a:ext cx="7778591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¿Para qué sirve un modelo semi supervisado?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2704" y="2267545"/>
            <a:ext cx="438864" cy="438864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9272" y="2340650"/>
            <a:ext cx="125730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316593" y="2267545"/>
            <a:ext cx="3661410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Etiquetar datos es costoso o difícil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316593" y="2689384"/>
            <a:ext cx="7144703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Por ejemplo, en aplicaciones médicas, etiquetar imágenes de rayos X requiere expertos humanos.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82704" y="3727728"/>
            <a:ext cx="438864" cy="438864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20460" y="3800832"/>
            <a:ext cx="163354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1316593" y="3727728"/>
            <a:ext cx="4197310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Los datos etiquetados son insuficientes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316593" y="4149566"/>
            <a:ext cx="7144703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 algunos casos, no se dispone de suficientes datos etiquetados para entrenar un modelo supervisado efectivo.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682704" y="5187910"/>
            <a:ext cx="438864" cy="438864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21412" y="5261015"/>
            <a:ext cx="161449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1316593" y="5187910"/>
            <a:ext cx="2734985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Mejorar la generalización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316593" y="5609749"/>
            <a:ext cx="7144703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Los modelos semi supervisados pueden aprender a capturar la estructura subyacente de los datos no etiquetados.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682704" y="6648093"/>
            <a:ext cx="438864" cy="438864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19507" y="6721197"/>
            <a:ext cx="165259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1316593" y="6648093"/>
            <a:ext cx="2438281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Reducir el sesgo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1316593" y="7069931"/>
            <a:ext cx="7144703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 utilizar datos no etiquetados, el modelo puede reducir el sesgo que podría introducirse si solo se basara en un pequeño conjunto de datos etiquetados.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6500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Ventajas del aprendizaje semi supervisado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72272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516511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Reducción de costos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361259"/>
            <a:ext cx="22919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Etiquetar grandes volúmenes de datos puede ser extremadamente costoso y laborioso.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272272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3516511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Mejora de la generalización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4361259"/>
            <a:ext cx="2292072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 utilizar datos no etiquetados, el modelo puede aprender patrones más generales y estructuras subyacentes en los datos.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272272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351651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Mayor eficiencia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4006929"/>
            <a:ext cx="2291953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Cuando los datos etiquetados son escasos, el modelo puede aprovechar la abundancia de datos no etiquetados para mejorar su rendimiento.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0319" y="804863"/>
            <a:ext cx="12048649" cy="580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Ejemplos de aplicaciones del aprendizaje semi supervisado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7303770" y="1757124"/>
            <a:ext cx="22860" cy="5667494"/>
          </a:xfrm>
          <a:prstGeom prst="roundRect">
            <a:avLst>
              <a:gd name="adj" fmla="val 341382"/>
            </a:avLst>
          </a:prstGeom>
          <a:solidFill>
            <a:srgbClr val="CECEC9"/>
          </a:solidFill>
          <a:ln/>
        </p:spPr>
      </p:sp>
      <p:sp>
        <p:nvSpPr>
          <p:cNvPr id="4" name="Shape 2"/>
          <p:cNvSpPr/>
          <p:nvPr/>
        </p:nvSpPr>
        <p:spPr>
          <a:xfrm>
            <a:off x="6478726" y="2163604"/>
            <a:ext cx="650319" cy="22860"/>
          </a:xfrm>
          <a:prstGeom prst="roundRect">
            <a:avLst>
              <a:gd name="adj" fmla="val 341382"/>
            </a:avLst>
          </a:prstGeom>
          <a:solidFill>
            <a:srgbClr val="CECEC9"/>
          </a:solidFill>
          <a:ln/>
        </p:spPr>
      </p:sp>
      <p:sp>
        <p:nvSpPr>
          <p:cNvPr id="5" name="Shape 3"/>
          <p:cNvSpPr/>
          <p:nvPr/>
        </p:nvSpPr>
        <p:spPr>
          <a:xfrm>
            <a:off x="7106186" y="1966079"/>
            <a:ext cx="418028" cy="418028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55252" y="2035731"/>
            <a:ext cx="119777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1897856" y="1942862"/>
            <a:ext cx="439543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Clasificación de imágenes en redes sociales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650319" y="2344579"/>
            <a:ext cx="5642967" cy="5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Para identificar qué tipo de contenido tiene más interacción sin tener que etiquetar manualmente millones de imágenes.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7501354" y="3092529"/>
            <a:ext cx="650319" cy="22860"/>
          </a:xfrm>
          <a:prstGeom prst="roundRect">
            <a:avLst>
              <a:gd name="adj" fmla="val 341382"/>
            </a:avLst>
          </a:prstGeom>
          <a:solidFill>
            <a:srgbClr val="CECEC9"/>
          </a:solidFill>
          <a:ln/>
        </p:spPr>
      </p:sp>
      <p:sp>
        <p:nvSpPr>
          <p:cNvPr id="10" name="Shape 8"/>
          <p:cNvSpPr/>
          <p:nvPr/>
        </p:nvSpPr>
        <p:spPr>
          <a:xfrm>
            <a:off x="7106186" y="2895005"/>
            <a:ext cx="418028" cy="418028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37274" y="2964656"/>
            <a:ext cx="155734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8337113" y="2871788"/>
            <a:ext cx="484905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Detección de fraude en transacciones bancarias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8337113" y="3273504"/>
            <a:ext cx="5642967" cy="891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Las transacciones fraudulentas son raras, por lo que etiquetar suficientes ejemplos es difícil, pero se puede usar el aprendizaje semi-supervisado para identificar fraudes en los datos no etiquetados.</a:t>
            </a:r>
            <a:endParaRPr lang="en-US" sz="1450" dirty="0"/>
          </a:p>
        </p:txBody>
      </p:sp>
      <p:sp>
        <p:nvSpPr>
          <p:cNvPr id="14" name="Shape 12"/>
          <p:cNvSpPr/>
          <p:nvPr/>
        </p:nvSpPr>
        <p:spPr>
          <a:xfrm>
            <a:off x="6478726" y="4017883"/>
            <a:ext cx="650319" cy="22860"/>
          </a:xfrm>
          <a:prstGeom prst="roundRect">
            <a:avLst>
              <a:gd name="adj" fmla="val 341382"/>
            </a:avLst>
          </a:prstGeom>
          <a:solidFill>
            <a:srgbClr val="CECEC9"/>
          </a:solidFill>
          <a:ln/>
        </p:spPr>
      </p:sp>
      <p:sp>
        <p:nvSpPr>
          <p:cNvPr id="15" name="Shape 13"/>
          <p:cNvSpPr/>
          <p:nvPr/>
        </p:nvSpPr>
        <p:spPr>
          <a:xfrm>
            <a:off x="7106186" y="3820358"/>
            <a:ext cx="418028" cy="418028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38226" y="3890010"/>
            <a:ext cx="153829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3923467" y="3797141"/>
            <a:ext cx="236982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Reconocimiento de voz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650319" y="4198858"/>
            <a:ext cx="5642967" cy="1189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Mejorar los sistemas de reconocimiento de voz al utilizar grandes cantidades de datos no etiquetados, como grabaciones de conversaciones, junto con una pequeña cantidad de datos etiquetados.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7501354" y="5091946"/>
            <a:ext cx="650319" cy="22860"/>
          </a:xfrm>
          <a:prstGeom prst="roundRect">
            <a:avLst>
              <a:gd name="adj" fmla="val 341382"/>
            </a:avLst>
          </a:prstGeom>
          <a:solidFill>
            <a:srgbClr val="CECEC9"/>
          </a:solidFill>
          <a:ln/>
        </p:spPr>
      </p:sp>
      <p:sp>
        <p:nvSpPr>
          <p:cNvPr id="20" name="Shape 18"/>
          <p:cNvSpPr/>
          <p:nvPr/>
        </p:nvSpPr>
        <p:spPr>
          <a:xfrm>
            <a:off x="7106186" y="4894421"/>
            <a:ext cx="418028" cy="418028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236440" y="4964073"/>
            <a:ext cx="157401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150" dirty="0"/>
          </a:p>
        </p:txBody>
      </p:sp>
      <p:sp>
        <p:nvSpPr>
          <p:cNvPr id="22" name="Text 20"/>
          <p:cNvSpPr/>
          <p:nvPr/>
        </p:nvSpPr>
        <p:spPr>
          <a:xfrm>
            <a:off x="8337113" y="4871204"/>
            <a:ext cx="414516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Filtrado de spam en correos electrónicos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8337113" y="5272921"/>
            <a:ext cx="5642967" cy="5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Mejorar los filtros de spam sin necesidad de etiquetar manualmente cada correo electrónico, aprovechando los correos no etiquetados.</a:t>
            </a:r>
            <a:endParaRPr lang="en-US" sz="1450" dirty="0"/>
          </a:p>
        </p:txBody>
      </p:sp>
      <p:sp>
        <p:nvSpPr>
          <p:cNvPr id="24" name="Shape 22"/>
          <p:cNvSpPr/>
          <p:nvPr/>
        </p:nvSpPr>
        <p:spPr>
          <a:xfrm>
            <a:off x="6478726" y="6166009"/>
            <a:ext cx="650319" cy="22860"/>
          </a:xfrm>
          <a:prstGeom prst="roundRect">
            <a:avLst>
              <a:gd name="adj" fmla="val 341382"/>
            </a:avLst>
          </a:prstGeom>
          <a:solidFill>
            <a:srgbClr val="CECEC9"/>
          </a:solidFill>
          <a:ln/>
        </p:spPr>
      </p:sp>
      <p:sp>
        <p:nvSpPr>
          <p:cNvPr id="25" name="Shape 23"/>
          <p:cNvSpPr/>
          <p:nvPr/>
        </p:nvSpPr>
        <p:spPr>
          <a:xfrm>
            <a:off x="7106186" y="5968484"/>
            <a:ext cx="418028" cy="418028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241560" y="6038136"/>
            <a:ext cx="147280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150" dirty="0"/>
          </a:p>
        </p:txBody>
      </p:sp>
      <p:sp>
        <p:nvSpPr>
          <p:cNvPr id="27" name="Text 25"/>
          <p:cNvSpPr/>
          <p:nvPr/>
        </p:nvSpPr>
        <p:spPr>
          <a:xfrm>
            <a:off x="1199198" y="5945267"/>
            <a:ext cx="509408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Clasificación de textos en análisis de sentimientos</a:t>
            </a:r>
            <a:endParaRPr lang="en-US" sz="1800" dirty="0"/>
          </a:p>
        </p:txBody>
      </p:sp>
      <p:sp>
        <p:nvSpPr>
          <p:cNvPr id="28" name="Text 26"/>
          <p:cNvSpPr/>
          <p:nvPr/>
        </p:nvSpPr>
        <p:spPr>
          <a:xfrm>
            <a:off x="650319" y="6346984"/>
            <a:ext cx="5642967" cy="891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Usar textos no etiquetados de redes sociales, foros o blogs para entrenar un modelo de clasificación de sentimientos con solo unas pocas muestras etiquetadas.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136" y="557213"/>
            <a:ext cx="8475107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Modelos utilizados en las aplicaciones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136" y="1595557"/>
            <a:ext cx="1013103" cy="1215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26087" y="1798082"/>
            <a:ext cx="5499021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Clasificación de imágenes y visión computacional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2026087" y="2236113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CNN </a:t>
            </a:r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+ autoetiquetado o propagación de etiquetas + GANs (Redes Generativas Adversariales: ejemplos sintéticos)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2811304"/>
            <a:ext cx="1013103" cy="12157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26087" y="3013829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Detección de fraude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2026087" y="3451860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S3VM</a:t>
            </a:r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(máquinas de soporte vectorial semi-supervisadas) o RN + autoetiquetado + clustering (patrones)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26087" y="4229576"/>
            <a:ext cx="2583775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Reconocimiento de voz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DNNs (profundas) o </a:t>
            </a:r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RNNs </a:t>
            </a:r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(recurrentes) —&gt; (Long Short-Term Memory) + autoetiquetado (secuencias)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26087" y="5445323"/>
            <a:ext cx="4701421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Filtrado de spam y categorización de texto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SVM, árboles de decisión, redes neuronales + </a:t>
            </a:r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propagación de etiquetas</a:t>
            </a:r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(predecir)</a:t>
            </a:r>
            <a:endParaRPr lang="en-US" sz="15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26087" y="6661071"/>
            <a:ext cx="272141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Análisis de sentimientos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RNNs (LSTM) o Transformers (BERT o GTP) + </a:t>
            </a:r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autoetiquetado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12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7343" y="3111341"/>
            <a:ext cx="13149024" cy="5780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¿Cómo funcionan los modelos de aprendizaje semi-supervisado?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47343" y="4799052"/>
            <a:ext cx="3125867" cy="184904"/>
          </a:xfrm>
          <a:prstGeom prst="roundRect">
            <a:avLst>
              <a:gd name="adj" fmla="val 4201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343" y="5261372"/>
            <a:ext cx="3125867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Fase inicial con datos etiquetados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47343" y="5950268"/>
            <a:ext cx="3125867" cy="14799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 modelo comienza entrenándose con los datos etiquetados, ajustando sus parámetros para minimizar el error entre sus predicciones y las etiquetas reales.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4050625" y="4521637"/>
            <a:ext cx="3125867" cy="184904"/>
          </a:xfrm>
          <a:prstGeom prst="roundRect">
            <a:avLst>
              <a:gd name="adj" fmla="val 4201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050625" y="4983956"/>
            <a:ext cx="3125867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Fase de exploración con datos no etiquetados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4050625" y="5672852"/>
            <a:ext cx="3125867" cy="1183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Luego, el modelo utiliza los datos no etiquetados para encontrar patrones adicionales o estructuras ocultas en los datos.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453908" y="4244221"/>
            <a:ext cx="3125867" cy="184904"/>
          </a:xfrm>
          <a:prstGeom prst="roundRect">
            <a:avLst>
              <a:gd name="adj" fmla="val 4201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53908" y="4706541"/>
            <a:ext cx="2578894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Refinamiento del modelo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7453908" y="5106472"/>
            <a:ext cx="3125867" cy="1183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 modelo combina lo aprendido de los datos etiquetados con los patrones descubiertos en los datos no etiquetados.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10857190" y="3966805"/>
            <a:ext cx="3125867" cy="184904"/>
          </a:xfrm>
          <a:prstGeom prst="roundRect">
            <a:avLst>
              <a:gd name="adj" fmla="val 4201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857190" y="4429125"/>
            <a:ext cx="2330768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Optimización continua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10857190" y="4829056"/>
            <a:ext cx="3125867" cy="887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Durante todo el proceso, el modelo ajusta sus parámetros para maximizar su capacidad de generalización.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858" y="602694"/>
            <a:ext cx="11480244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Hiperparámetros en modelos semisupervisados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64858" y="1831777"/>
            <a:ext cx="4148376" cy="721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5650" dirty="0"/>
          </a:p>
        </p:txBody>
      </p:sp>
      <p:sp>
        <p:nvSpPr>
          <p:cNvPr id="4" name="Text 2"/>
          <p:cNvSpPr/>
          <p:nvPr/>
        </p:nvSpPr>
        <p:spPr>
          <a:xfrm>
            <a:off x="1473279" y="2825829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Umbral de confianza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764858" y="3298269"/>
            <a:ext cx="4148376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Define qué tan segura debe estar el modelo al asignar etiquetas a datos no etiquetados.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241012" y="1831777"/>
            <a:ext cx="4148376" cy="721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5650" dirty="0"/>
          </a:p>
        </p:txBody>
      </p:sp>
      <p:sp>
        <p:nvSpPr>
          <p:cNvPr id="7" name="Text 5"/>
          <p:cNvSpPr/>
          <p:nvPr/>
        </p:nvSpPr>
        <p:spPr>
          <a:xfrm>
            <a:off x="5949434" y="2825829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Peso relativo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5241012" y="3298269"/>
            <a:ext cx="4148376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Controla cuánto influyen los datos no etiquetados en el entrenamiento.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9717167" y="1831777"/>
            <a:ext cx="4148376" cy="721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5650" dirty="0"/>
          </a:p>
        </p:txBody>
      </p:sp>
      <p:sp>
        <p:nvSpPr>
          <p:cNvPr id="10" name="Text 8"/>
          <p:cNvSpPr/>
          <p:nvPr/>
        </p:nvSpPr>
        <p:spPr>
          <a:xfrm>
            <a:off x="10423088" y="2825829"/>
            <a:ext cx="273641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Número de iteraciones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9717167" y="3298269"/>
            <a:ext cx="4148376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 enfoques de co-training, define cuántas veces los modelos intercambian información.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3002875" y="5111710"/>
            <a:ext cx="4148376" cy="721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5650" dirty="0"/>
          </a:p>
        </p:txBody>
      </p:sp>
      <p:sp>
        <p:nvSpPr>
          <p:cNvPr id="13" name="Text 11"/>
          <p:cNvSpPr/>
          <p:nvPr/>
        </p:nvSpPr>
        <p:spPr>
          <a:xfrm>
            <a:off x="3698200" y="6105763"/>
            <a:ext cx="2757726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Tamaño del vecindario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3002875" y="6578203"/>
            <a:ext cx="4148376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 métodos basados en grafos, controla cuántos puntos cercanos se consideran para mantener la consistencia.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479030" y="5111710"/>
            <a:ext cx="4148376" cy="721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5650" dirty="0"/>
          </a:p>
        </p:txBody>
      </p:sp>
      <p:sp>
        <p:nvSpPr>
          <p:cNvPr id="16" name="Text 14"/>
          <p:cNvSpPr/>
          <p:nvPr/>
        </p:nvSpPr>
        <p:spPr>
          <a:xfrm>
            <a:off x="7705130" y="6105763"/>
            <a:ext cx="3696176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Regularización de consistencia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7479030" y="6578203"/>
            <a:ext cx="4148376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Penaliza desviaciones entre predicciones en datos no etiquetados que deberían ser similares.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2025-02-22T14:46:28Z</dcterms:created>
  <dcterms:modified xsi:type="dcterms:W3CDTF">2025-02-22T14:46:28Z</dcterms:modified>
</cp:coreProperties>
</file>